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59" r:id="rId9"/>
    <p:sldId id="263" r:id="rId10"/>
    <p:sldId id="264" r:id="rId11"/>
    <p:sldId id="265" r:id="rId12"/>
    <p:sldId id="268" r:id="rId13"/>
    <p:sldId id="269" r:id="rId14"/>
    <p:sldId id="262" r:id="rId15"/>
    <p:sldId id="27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68" d="100"/>
          <a:sy n="68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3:17:38.25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29,'2'3,"0"0,0-1,0 1,0-1,1 1,-1-1,1 0,-1 0,1 0,0-1,0 1,0 0,0-1,0 0,0 0,4 1,9 2,0-1,16 2,-22-4,38 5,0-3,0-2,56-6,-79 1,0-1,-1-1,43-17,-45 14,1 1,1 1,-1 1,31-3,226 6,-145 5,235-2,-362 0,0 0,-1 0,1 1,9 2,-1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33.0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24575,'0'5'0,"0"5"0,0 6 0,0 5 0,0 3 0,0 2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41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635 1 24575,'-556'0'0,"552"0"0,-1 0 0,1 0 0,-1 0 0,1 1 0,0 0 0,-1 0 0,1 0 0,0 0 0,-7 3 0,10-2 0,-1-1 0,0 0 0,0 1 0,0 0 0,1-1 0,-1 1 0,1 0 0,-1 0 0,1 0 0,0 0 0,-1 0 0,1 0 0,0 0 0,0 0 0,1 0 0,-1 0 0,0 1 0,1-1 0,-1 0 0,1 3 0,-2 13 0,1 0 0,0 1 0,2-1 0,0 0 0,1 0 0,1 1 0,8 29 0,1-10 0,2 0 0,28 52 0,-22-47 0,-3 0 0,-1 1 0,-3 0 0,-1 1 0,-3 1 0,8 82 0,-15 150 0,-5-136 0,4 642 0,0-770 0,0-1 0,1 1 0,1-1 0,1 0 0,0 0 0,0 0 0,8 13 0,4 17 0,-11-32 0,0 0 0,1-1 0,0 1 0,8 9 0,-7-10 0,-1 0 0,0 0 0,0 1 0,4 11 0,-1 0 0,-2 1 0,0 0 0,-2 0 0,0 0 0,3 46 0,-10 19 0,3 60 0,-1-146 0,0 1 0,1 0 0,0-1 0,-1 1 0,1-1 0,0 1 0,0-1 0,0 1 0,1-1 0,-1 0 0,1 1 0,-1-1 0,1 0 0,0 0 0,0 0 0,-1 0 0,1-1 0,1 1 0,-1 0 0,0-1 0,0 0 0,1 1 0,-1-1 0,0 0 0,1 0 0,0 0 0,-1-1 0,1 1 0,-1 0 0,4-1 0,10 2 0,0-1 0,0 0 0,0-2 0,17-1 0,-5 0 0,184-1-1365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45.2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314 227 24575,'-2'143'0,"4"159"0,11-193 0,1 20 0,-13 368 0,-3-236 0,2-250 0,0 0 0,-1 0 0,-1 0 0,0 0 0,-5 17 0,5-23 0,0 0 0,0 0 0,0-1 0,-1 1 0,0 0 0,0-1 0,0 0 0,0 0 0,0 0 0,-1 0 0,0 0 0,0-1 0,-8 7 0,0-4 0,1 1 0,0 0 0,1 1 0,0 1 0,0-1 0,1 1 0,0 1 0,-9 12 0,5-6 0,0 0 0,-27 24 0,27-28 0,1 0 0,0 1 0,0 1 0,-13 20 0,21-26 0,-2 1 0,0 0 0,2 1 0,-1 0 0,-5 16 0,10-25 0,-1 1 0,1 0 0,-1 0 0,1-1 0,0 1 0,0 0 0,-1 0 0,1-1 0,1 1 0,-1 0 0,0 0 0,0-1 0,1 1 0,-1 0 0,1 0 0,-1-1 0,1 1 0,0-1 0,-1 1 0,1 0 0,0-1 0,0 1 0,0-1 0,1 0 0,-1 1 0,0-1 0,0 0 0,1 0 0,-1 0 0,0 0 0,1 0 0,-1 0 0,1 0 0,0 0 0,1 0 0,6 2 0,0-1 0,0 0 0,1 0 0,-1-1 0,0 0 0,12-1 0,56-5 0,-74 5 0,0-1 0,0 1 0,-1-1 0,1 0 0,0 0 0,-1 0 0,1 0 0,-1 0 0,1-1 0,-1 1 0,0-1 0,1 0 0,-1 1 0,0-1 0,0 0 0,0 0 0,0 0 0,-1-1 0,1 1 0,-1 0 0,1-1 0,-1 1 0,0-1 0,0 1 0,0-1 0,0 0 0,0 1 0,0-1 0,0-4 0,0-8 0,1 0 0,-2 0 0,0-1 0,-3-19 0,1 6 0,0-60 0,18-157 0,-2 154 0,40-140 0,-26 101 0,-20 87 0,24-79 0,-23 94 0,-1 0 0,-1-1 0,3-32 0,0-4 0,-4 31 0,2-53 0,-5 30 0,14-67 0,-11 82 0,5-20 0,-5 33 0,4-60 0,-11-15 0,2-51 0,9 114-1365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46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1258 0 24575,'-1258'0'-1365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49.6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0 211 24575,'32'1'0,"-1"-1"0,0-2 0,1-1 0,-1-2 0,49-13 0,275-70 0,-322 81 0,209-50 0,-206 49 0,1 0 0,0 2 0,60-4 0,376 12 0,-469-3 0,0 1 0,0 0 0,0 1 0,0-1 0,0 1 0,-1 0 0,1 0 0,0 0 0,0 0 0,0 1 0,-1-1 0,5 4 0,-5-3 0,-1 0 0,0 0 0,0 0 0,0 1 0,0-1 0,-1 1 0,1-1 0,-1 1 0,1 0 0,-1-1 0,0 1 0,0 0 0,0 0 0,0 0 0,-1 0 0,1 5 0,1 4 0,-1-1 0,0 0 0,0 1 0,-1-1 0,-1 1 0,0-1 0,-1 0 0,0 1 0,0-1 0,-1 0 0,-1 0 0,0-1 0,0 1 0,-1-1 0,-1 0 0,0 0 0,0 0 0,0-1 0,-1 0 0,-1 0 0,0-1 0,0 0 0,-18 14 0,-24 19 0,37-29 0,0-1 0,-23 15 0,28-22 0,-3 4 0,0-1 0,0-1 0,0 0 0,-1-1 0,0 0 0,-1 0 0,1-1 0,-1-1 0,1 0 0,-16 1 0,22-3 0,-1-1 0,1 0 0,0 0 0,0 0 0,0 0 0,-1-1 0,1 0 0,0-1 0,0 1 0,0-1 0,1 0 0,-1-1 0,0 1 0,1-1 0,-1 0 0,1-1 0,-9-6 0,2-1 0,0 1 0,0 1 0,-1 0 0,-16-8 0,20 13 0,0 0 0,0 1 0,0 0 0,0 1 0,0 0 0,-1 0 0,1 1 0,-13 0 0,-56 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50.7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3:17:39.9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1490 55,'0'0,"0"0,0 0,0 0,0 0,0 0,1 0,-1 0,0 0,0 0,0 0,0 0,0 0,0 0,1 0,-1 0,0 0,0 0,0 0,0 0,0 0,0 0,1 0,-1 0,0 0,0 0,0 0,0 0,0 0,0 0,0 0,1 0,-1-1,0 1,0 0,0 0,0 0,0 0,0 0,0 0,0 0,0 0,0-1,0 1,0 0,0 0,0 0,0 0,0 0,0 0,0-1,0 1,0 0,0 0,0 0,0 0,0 0,0 0,0-1,0 1,0 0,0 0,0 0,0 0,0 0,-9-7,-5 3,1 1,-1 0,1 1,-18-1,-2 0,-327-22,-3 24,273 2,61 0,0 2,0 1,1 1,-43 14,5-1,-58 18,104-30,1-1,-1-1,0-1,-1-1,1 0,-31-3,44 1,8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9T23:17:40.94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1,'8'21,"-1"-6,-4 1,-1-1,-1 1,0 0,-1 0,0 0,-2 0,0 0,-5 18,-3 48,7 296,5-196,3-12,-2-136,2-1,1 0,11 35,-10-51,0-1,2 1,0-1,0-1,2 0,14 17,-9-12,0 1,11 24,-15-26,-2-3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7:48.0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1 24575,'0'11'0,"-1"19"0,1-1 0,2 0 0,11 56 0,49 105 0,-36-118 0,21 94 0,-33-86 0,-4 0 0,-3 1 0,-4 92 0,-4 242 0,3-398 0,0 0 0,1-1 0,0 1 0,1-1 0,1 0 0,1 0 0,9 18 0,-7-17 0,-1 0 0,-1 1 0,-1-1 0,0 1 0,4 34 0,-8 203 0,-3-117 0,3-81 0,-3 69 0,2-124 0,0-1 0,0 1 0,0 0 0,-1 0 0,1 0 0,-1 0 0,1 0 0,-1 0 0,0 0 0,1 0 0,-1-1 0,0 1 0,0 0 0,0-1 0,-1 1 0,1 0 0,0-1 0,-1 0 0,1 1 0,0-1 0,-1 0 0,0 0 0,1 1 0,-1-1 0,0 0 0,0-1 0,1 1 0,-1 0 0,-3 0 0,2-1 0,1 0 0,0 0 0,0 0 0,0 0 0,-1-1 0,1 1 0,0-1 0,0 1 0,0-1 0,0 0 0,0 0 0,0 0 0,0 0 0,0 0 0,1-1 0,-1 1 0,0 0 0,1-1 0,-1 1 0,1-1 0,-1 0 0,1 1 0,0-1 0,0 0 0,-1 0 0,0-4 0,-3-5 0,1 0 0,0 0 0,1 0 0,0-1 0,1 0 0,0 0 0,0-15 0,4-89 0,1 60 0,-2-256 0,-2 180 0,1 120-136,-1 0-1,-1 0 1,0 0-1,-1 0 1,0 1-1,-1-1 1,0 1-1,-1 0 0,-11-20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7:51.8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214 0 24575,'-9'0'0,"0"1"0,1 0 0,-1 0 0,0 1 0,0 0 0,1 1 0,-1 0 0,1 0 0,0 0 0,0 1 0,0 1 0,0-1 0,1 1 0,-1 1 0,1-1 0,1 1 0,-1 0 0,-10 13 0,10-6 0,0 1 0,0-1 0,1 1 0,1 0 0,0 1 0,1-1 0,1 1 0,0 0 0,1 0 0,0 0 0,2 0 0,0 23 0,3 409 0,-4-441 0,1-1 0,1 1 0,-1-1 0,1 1 0,0-1 0,0 1 0,1-1 0,-1 0 0,1 1 0,6 9 0,-6-13 0,0 1 0,0 0 0,1 0 0,-1-1 0,1 1 0,0-1 0,0 0 0,-1 0 0,2 0 0,-1 0 0,0-1 0,0 1 0,0-1 0,1 0 0,-1 0 0,1 0 0,-1 0 0,5 0 0,10 2 0,1-2 0,-1 0 0,1-1 0,19-2 0,-26 1 0,0-1 0,0-1 0,-1 1 0,1-2 0,-1 0 0,0 0 0,15-8 0,-25 11-57,1 0 0,0 0 1,-1 0-1,1 0 0,-1 0 0,1 0 0,-1-1 0,0 1 0,1 0 0,-1-1 0,0 1 1,0-1-1,0 1 0,0-1 0,0 0 0,0 1 0,0-1 0,-1 0 0,1 0 1,-1 0-1,1 1 0,-1-1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7:54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423 80 24575,'-67'-1'0,"-74"3"0,134-1 0,1 0 0,0 1 0,0-1 0,0 1 0,0 1 0,0-1 0,0 1 0,0 0 0,1 1 0,0-1 0,-7 6 0,-5 6 0,-28 31 0,30-30 0,9-9 0,0 1 0,0 0 0,1 0 0,-1 1 0,2-1 0,0 1 0,0 0 0,0 0 0,1 1 0,0-1 0,1 1 0,-1 13 0,0 11 0,1 0 0,4 43 0,0-14 0,-3-5 0,0-23 0,1 0 0,6 41 0,-5-67 0,1 1 0,0-1 0,0 0 0,1 0 0,0-1 0,0 1 0,1-1 0,1 1 0,-1-1 0,1 0 0,1-1 0,-1 1 0,8 7 0,-11-14 0,0 1 0,-1 0 0,1-1 0,0 1 0,0-1 0,0 0 0,0 1 0,0-1 0,1 0 0,-1 0 0,0 0 0,0-1 0,1 1 0,-1-1 0,0 1 0,1-1 0,-1 0 0,0 1 0,1-1 0,-1 0 0,5-1 0,-4 0 0,0-1 0,0 1 0,0 0 0,0-1 0,0 0 0,0 0 0,0 0 0,-1 0 0,1 0 0,-1 0 0,1-1 0,-1 1 0,0-1 0,0 0 0,2-3 0,4-7 0,-1 0 0,-1-1 0,0 1 0,-1-1 0,0-1 0,-1 1 0,-1-1 0,2-23 0,0-15 0,-4-55 0,-1 80 0,-1-39 0,0-47 0,2 96 0,1 1 0,1-1 0,0 0 0,7-21 0,-2 14 0,-2 7 0,1-1 0,9-18 0,-14 32 0,1 0 0,0 1 0,0-1 0,0 1 0,1 0 0,-1 0 0,1 0 0,0 0 0,0 1 0,0-1 0,1 1 0,5-3 0,9-3 49,0 0 0,1 2 0,0 0-1,1 2 1,-1 0 0,26-2 0,7 2-903,66 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7:58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 1 24575,'0'726'0,"14"-535"0,0-3 0,-15 407 0,-1-563 0,0-1 0,-2 0 0,-2 0 0,-1-1 0,-1 0 0,-20 51 0,22-65 66,2 0 0,0 0 0,1 0 0,-2 27-1,3 66-983,2-82 142,1 29-6050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30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5324 2386 24575,'136'162'0,"16"15"0,-36-48 0,-98-105 0,-2 0 0,0 1 0,23 51 0,14 64 0,23 51 0,-44-119 0,-17-38 0,23 41 0,-34-67 0,-1 0 0,1 0 0,-1 0 0,3 17 0,-4-17 0,0 0 0,0 0 0,1-1 0,0 1 0,0-1 0,5 8 0,13 14 0,-9-12 0,0 1 0,11 22 0,-23-39 0,1 0 0,-1 0 0,1 0 0,-1 0 0,0 0 0,1 0 0,-1 0 0,0 0 0,0 0 0,0 0 0,0 0 0,0 0 0,0 0 0,0 0 0,0 0 0,0 0 0,-1 1 0,1-1 0,0 0 0,-1-1 0,1 1 0,-1-1 0,1 1 0,0-1 0,-1 0 0,1 1 0,-1-1 0,1 1 0,-1-1 0,1 0 0,-1 1 0,0-1 0,1 0 0,-1 0 0,1 1 0,-1-1 0,0 0 0,1 0 0,-2 0 0,0 0 0,-1 0 0,1 0 0,-1 0 0,1 0 0,-1-1 0,1 1 0,-1-1 0,1 1 0,0-1 0,-1 0 0,1 0 0,0 0 0,-4-3 0,-6-6 0,2 0 0,0-1 0,0 0 0,1 0 0,0-1 0,1 0 0,0-1 0,-9-21 0,2 6 0,-138-302 0,28-16 0,12 34 0,112 310 0,-102-253 0,69 181 0,-60-95 0,88 159 0,0 1 0,-1 0 0,0 0 0,0 1 0,-1 0 0,-14-12 0,16 16 0,0 1 0,0-1 0,1 1 0,-2 0 0,1 1 0,0 0 0,-1 0 0,1 0 0,-1 1 0,1 0 0,-1 0 0,-8 0 0,-180 5 0,58-1 0,122-3 0,0 1 0,0 1 0,0 0 0,1 1 0,-1 0 0,1 1 0,0 1 0,0 0 0,0 1 0,1 0 0,-1 1 0,2 1 0,-1 0 0,1 1 0,0 0 0,1 1 0,0 0 0,1 1 0,0 0 0,-14 19 0,12-10 0,0 1 0,1 0 0,1 0 0,-13 42 0,12-31 0,-19 37 0,12-37 0,13-26 0,1 0 0,1 0 0,-1 1 0,1-1 0,0 1 0,1 0 0,0 0 0,-3 13 0,4-15 0,1 1 0,-1-1 0,-1 1 0,1-1 0,-1 0 0,0 1 0,0-1 0,0 0 0,-1 0 0,0 0 0,0-1 0,0 1 0,0-1 0,-1 1 0,-7 6 0,4-4 0,2 0 0,-1 0 0,1 1 0,0-1 0,1 1 0,-7 16 0,5-12 0,0 0 0,-10 15 0,-1-5 0,-1 0 0,-1-1 0,-24 20 0,21-19 0,2 1 0,0 1 0,2 0 0,-19 32 0,21-31 0,0 0 0,-2-1 0,-1-1 0,-31 30 0,43-47 0,-1 0 0,0-1 0,0 0 0,-1 0 0,1-1 0,-13 4 0,18-6 0,0-1 0,0 0 0,0 0 0,1-1 0,-1 1 0,0-1 0,0 1 0,0-1 0,0 0 0,0 0 0,0 0 0,0-1 0,0 1 0,0-1 0,0 1 0,0-1 0,1 0 0,-1 0 0,0 0 0,0-1 0,1 1 0,-1 0 0,1-1 0,-3-2 0,3 2 0,1 0 0,0 0 0,0 0 0,0 0 0,0 0 0,0 0 0,0-1 0,1 1 0,-1 0 0,1-1 0,0 1 0,-1 0 0,1 0 0,0-1 0,0 1 0,1 0 0,-1-1 0,0 1 0,1 0 0,-1-1 0,2-3 0,2-4 0,0-1 0,1 1 0,6-12 0,-5 13 0,0-1 0,1 1 0,0 0 0,1 1 0,0 0 0,0 0 0,1 0 0,-1 1 0,2 1 0,18-11 0,0 3 0,0 1 0,54-16 0,-59 23 0,0 1 0,1 1 0,44-2 0,74 8 0,-60 0 0,461-2 0,-536 0 0,1 0 0,-1-1 0,0 0 0,0 0 0,0 0 0,0-1 0,0-1 0,-1 1 0,1-1 0,-1 0 0,1 0 0,-1-1 0,0 0 0,0 0 0,9-8 0,-9 5 0,1 0 0,-1-1 0,-1 1 0,0-1 0,0 0 0,0 0 0,-1-1 0,0 1 0,-1-1 0,0 0 0,3-15 0,-2 9 0,-2-1 0,0 1 0,-1 0 0,0-1 0,-1 1 0,-3-24 0,2 36 0,0 0 0,0 0 0,0 0 0,-1 0 0,1 0 0,-1 1 0,1-1 0,-1 1 0,0-1 0,0 1 0,0-1 0,0 1 0,0 0 0,-1 0 0,1 0 0,-1 1 0,1-1 0,-1 0 0,0 1 0,0 0 0,0 0 0,1 0 0,-1 0 0,0 0 0,0 0 0,-5 0 0,-8-1 0,-1 0 0,0 1 0,-27 2 0,26 0 0,-11 0 0,2 1 0,-1 1 0,0 1 0,-30 9 0,44-8 0,-1 0 0,1 1 0,0 0 0,1 1 0,-1 1 0,1 0 0,1 1 0,0 0 0,-13 13 0,19-15 0,0 0 0,0 0 0,1 1 0,-9 16 0,12-18 0,-1 0 0,0-1 0,-1 1 0,1-1 0,-1 0 0,0 0 0,0 0 0,-1 0 0,1-1 0,-1 0 0,0 0 0,-8 5 0,10-7 0,-32 14 0,1 3 0,-56 39 0,63-35 0,20-16 0,-1-1 0,1 1 0,-1-2 0,0 1 0,-1-1 0,-11 5 0,-34 10 0,33-13 0,0 0 0,0 2 0,1 1 0,-19 11 0,7-1 0,19-13 0,1 1 0,1 0 0,-1 0 0,-17 18 0,26-23 0,1 0 0,-1 0 0,1 0 0,0 0 0,0 1 0,0-1 0,1 1 0,-1-1 0,1 1 0,-1 0 0,1-1 0,1 1 0,-1 0 0,0 0 0,1 0 0,0 0 0,0-1 0,0 1 0,0 0 0,1 0 0,0 0 0,1 4 0,-1-3 0,0-1 0,1 0 0,0 1 0,0-1 0,0 0 0,1 0 0,-1 0 0,1 0 0,0-1 0,0 1 0,1-1 0,-1 0 0,1 0 0,-1 0 0,1 0 0,0 0 0,0-1 0,0 0 0,0 0 0,1 0 0,-1 0 0,0-1 0,1 1 0,7 0 0,10 1 0,0 0 0,0-2 0,0 0 0,22-3 0,-18 1 0,48 0 0,50-3 0,-119 4 0,-1 0 0,1-1 0,-1 0 0,1 0 0,-1 0 0,0 0 0,1-1 0,-1 1 0,7-5 0,-11 6 0,0 0 0,1-1 0,-1 1 0,0 0 0,0 0 0,0 0 0,0 0 0,0 0 0,0 0 0,0 0 0,0 0 0,0 0 0,0 0 0,0-1 0,0 1 0,0 0 0,0 0 0,0 0 0,0 0 0,0 0 0,0 0 0,0 0 0,0 0 0,0-1 0,0 1 0,0 0 0,0 0 0,0 0 0,0 0 0,0 0 0,0 0 0,0 0 0,-1 0 0,1 0 0,0 0 0,0 0 0,0 0 0,0-1 0,0 1 0,0 0 0,0 0 0,0 0 0,0 0 0,0 0 0,0 0 0,-1 0 0,1 0 0,0 0 0,0 0 0,0 0 0,0 0 0,0 0 0,0 0 0,0 0 0,-1 0 0,-9-3 0,-13 0 0,-9 4 0,1 1 0,0 1 0,-46 11 0,73-14 0,0 1 0,-1 0 0,1 0 0,0 0 0,0 1 0,0 0 0,0 0 0,0 0 0,0 0 0,0 0 0,0 1 0,1 0 0,0-1 0,-1 1 0,1 1 0,0-1 0,0 0 0,1 1 0,-1-1 0,1 1 0,0 0 0,0 0 0,0 0 0,0 0 0,1 0 0,-1 0 0,1 1 0,0-1 0,1 0 0,-1 1 0,1-1 0,0 1 0,0 4 0,0-4 0,-1 9 0,1 0 0,0-1 0,3 17 0,-2-26 0,0-1 0,0 1 0,0 0 0,0-1 0,1 1 0,-1-1 0,1 1 0,0-1 0,0 0 0,0 1 0,0-1 0,1 0 0,-1-1 0,1 1 0,0 0 0,3 2 0,20 12 0,-17-12 0,0 1 0,-1 1 0,0-1 0,12 13 0,-17-16 0,-1 1 0,1-1 0,-1 1 0,0 0 0,0 0 0,0 0 0,-1 0 0,1 0 0,-1 0 0,0 0 0,0 1 0,0-1 0,-1 0 0,0 0 0,0 5 0,1-8 0,-1 0 0,0 0 0,0 0 0,0 0 0,0 0 0,0 1 0,0-1 0,0 0 0,-1 0 0,1 0 0,0 0 0,0 0 0,-1 0 0,1 0 0,-1 0 0,1-1 0,-1 1 0,1 0 0,-1 0 0,0 0 0,1 0 0,-1 0 0,-1 0 0,2-1 0,-1-1 0,0 1 0,0 0 0,0-1 0,1 1 0,-1-1 0,0 0 0,1 1 0,-1-1 0,0 1 0,1-1 0,-1 0 0,1 0 0,-1 1 0,1-1 0,0 0 0,-1 0 0,1 1 0,0-1 0,-1 0 0,1 0 0,0 0 0,0 0 0,0 0 0,-1 1 0,1-1 0,0 0 0,1-1 0,-6-26 0,0-36 0,3 40 0,0 0 0,-9-41 0,-51-127 0,13 80 0,40 92 0,0 1 0,0 0 0,-2 1 0,-22-30 0,18 27 0,0 0 0,-21-44 0,24 32 0,-11-45 0,1 0 0,8 32 0,2-1 0,-10-84 0,19 114 0,-1 1 0,0 0 0,-2-1 0,0 1 0,-1 1 0,0-1 0,-1 1 0,-1 1 0,-14-19 0,15 18 0,1 0 0,1 0 0,0 0 0,0-1 0,-5-32 0,9 39 0,0 0 0,0-1 0,1 0 0,0 1 0,1-1 0,0 0 0,0 0 0,1 1 0,0-1 0,1 1 0,0-1 0,1 1 0,0 0 0,0-1 0,1 1 0,0 1 0,1-1 0,7-10 0,204-267 0,-199 261 0,-1 0 0,0-1 0,-3 0 0,22-56 0,-31 67 0,0 0 0,0 0 0,-2 0 0,0 0 0,0-1 0,-2 1 0,0-1 0,-1 1 0,0-1 0,-1 1 0,-6-21 0,5 26 0,0 0 0,-1 1 0,0 0 0,0-1 0,-1 1 0,0 1 0,-12-15 0,-1 3 0,-35-30 0,45 41 0,0 0 0,0 0 0,1-1 0,0 0 0,-8-15 0,-24-56 0,32 63 0,1 0 0,-4-22 0,7 25 0,-1 0 0,-1-1 0,0 2 0,-11-21 0,7 18 0,-1 0 0,-1 1 0,-1 1 0,0 0 0,-1 1 0,-15-14 0,12 14 0,0 0 0,-25-33 0,36 40 0,1 0 0,0 1 0,0-2 0,1 1 0,0 0 0,0-1 0,0 1 0,1-1 0,1 0 0,-1 0 0,0-10 0,3-192 0,3 77 0,-5 110 0,0 17 0,0 0 0,1 0 0,0 0 0,0 0 0,0 0 0,1 0 0,0 0 0,0 0 0,4-10 0,-4 15 0,-1 0 0,1 0 0,0 1 0,0-1 0,-1 0 0,1 0 0,0 1 0,0-1 0,0 1 0,0-1 0,0 0 0,0 1 0,0 0 0,0-1 0,0 1 0,0 0 0,1-1 0,-1 1 0,0 0 0,0 0 0,0 0 0,0 0 0,0 0 0,2 1 0,32 6 0,-21-3 0,46 5 0,-1-2 0,2-4 0,68-3 0,-78-1 0,-26-1 0,0-1 0,-1-1 0,1-2 0,-1 0 0,0-2 0,38-17 0,-34 13 0,1 2 0,0 0 0,48-8 0,-66 16 0,1 1 0,-1 0 0,0 0 0,0 1 0,15 2 0,-24-1 0,1-1 0,-1 1 0,1-1 0,-1 1 0,0 0 0,1 0 0,-1 0 0,0 1 0,1-1 0,-1 0 0,0 1 0,0 0 0,0-1 0,0 1 0,-1 0 0,1 0 0,0 0 0,-1 0 0,1 0 0,-1 0 0,0 1 0,0-1 0,0 0 0,0 1 0,0-1 0,0 1 0,-1-1 0,1 5 0,2 19 0,-1 0 0,-2 37 0,-1-36 0,1-1 0,5 37 0,1-34 0,-2-6 0,4 37 0,-8-55 0,0 0 0,0 1 0,0-1 0,0 0 0,-1 0 0,0 0 0,0 0 0,0 0 0,-1 0 0,0-1 0,0 1 0,0 0 0,-3 4 0,2-6 0,1 0 0,-1-1 0,0 1 0,0-1 0,0 0 0,0 0 0,-1 0 0,1 0 0,0 0 0,-1-1 0,1 1 0,-1-1 0,0 0 0,1 0 0,-8 1 0,-6 0 0,0-1 0,-20-1 0,23 0 0,-96-4 0,-85 3 0,179 3 0,-1 1 0,1 0 0,-1 2 0,1 0 0,0 0 0,1 1 0,-1 1 0,1 1 0,1 0 0,-1 1 0,-21 18 0,-3 0 0,30-21 0,1-1 0,-1 1 0,1 0 0,1 1 0,-12 12 0,8-5 0,-1 1 0,0-2 0,-1 0 0,-1 0 0,0-1 0,-1-1 0,0 0 0,-1-1 0,0-1 0,0 0 0,-27 9 0,39-17 0,1 1 0,0-1 0,0 1 0,-1-1 0,1 1 0,0 0 0,1 0 0,-1 1 0,0-1 0,1 0 0,-1 1 0,1 0 0,0-1 0,0 1 0,0 0 0,0 0 0,0 0 0,1 1 0,-1-1 0,1 0 0,0 1 0,0-1 0,0 0 0,-1 7 0,1 7 0,-1 1 0,2-1 0,3 35 0,0-14 0,-3 37 0,-1-49 0,1 1 0,1 0 0,1-1 0,1 1 0,2-1 0,7 27 0,9-2 0,-14-35 0,0 0 0,-2 1 0,1 0 0,-2 0 0,3 23 0,6 67 0,-5-44 0,0 68 0,-9-91 0,-1 0 0,-12 62 0,7-57 0,3 0 0,2 1 0,4 60 0,-3 70 0,-1-162 0,0 0 0,-6 15 0,-3 23 0,6-28 0,0 0 0,-2-1 0,-1 0 0,-1 0 0,-1 0 0,-22 36 0,16-28 0,15-28 0,-1 0 0,1-1 0,-1 1 0,1-1 0,-1 1 0,0-1 0,0 0 0,0 0 0,0 0 0,-5 3 0,7-4 0,-1-1 0,1 0 0,0 0 0,-1 0 0,1 0 0,0 0 0,-1 0 0,1 0 0,0 0 0,-1 0 0,1 0 0,-1 0 0,1 0 0,0 0 0,-1 0 0,1 0 0,0 0 0,-1 0 0,1 0 0,0 0 0,-1 0 0,1-1 0,0 1 0,-1 0 0,1 0 0,0 0 0,-1-1 0,1 1 0,0 0 0,-1-1 0,0 0 0,0-1 0,1 0 0,-1 1 0,0-1 0,0 0 0,1 0 0,-1 1 0,1-1 0,0 0 0,-1-3 0,-2-45 0,4-79 0,2 40 0,-2 72 0,1 0 0,0 1 0,5-17 0,5-34 0,-8-252 0,-6 175 0,3 115 0,-1 0 0,-4-40 0,3 60 0,0 0 0,-1 1 0,0-1 0,-1 0 0,0 1 0,0 0 0,-1 0 0,-9-15 0,9 18 0,0 0 0,0 1 0,-1-1 0,1 1 0,-1 0 0,0 0 0,-1 1 0,1-1 0,0 1 0,-1 0 0,0 1 0,0-1 0,0 1 0,0 0 0,0 1 0,0-1 0,0 1 0,-1 1 0,-9-1 0,-7 1 0,0 1 0,0 1 0,-44 10 0,15-4 0,0-3 0,-1-2 0,-71-5 0,39 0 0,-9 0 0,-128 4 0,189 3 0,1 2 0,0 1 0,-54 20 0,19-5 0,0-4 0,-1-2 0,-74 7 0,71-13 0,-61 4 0,8-2 0,-18 0 0,82-13 0,29-2 0,0 2 0,-1 2 0,-48 8 0,38-3 0,-59 4 0,64-9 0,1 2 0,-57 14 0,59-10 0,0-1 0,0-1 0,0-3 0,-61 0 0,73-1 0,0-1 0,-35 9 0,32-5 0,-42 3 0,-314-7 0,233-2 0,155 1 0,43 1 0,0-2 0,-1-3 0,94-18 0,-4-21 0,-107 35 0,36-4 0,-47 9 0,1 0 0,-1-2 0,0 0 0,37-16 0,-22 4 0,92-41 0,-114 52 0,0 0 0,1 1 0,-1 0 0,1 1 0,0 0 0,30-2 0,-31 4 0,0 0 0,1-1 0,-2-1 0,1 0 0,14-6 0,-12 4 0,0 0 0,0 1 0,21-2 0,39-7 0,-52 9 0,0 1 0,1 1 0,-1 0 0,38 3 0,-40 5 0,-13 0 0,-9-5 0,0 1 0,0-1 0,0 0 0,0 0 0,0 0 0,0 0 0,0 1 0,0-1 0,0 0 0,0 0 0,0 0 0,0 1 0,0-1 0,0 0 0,0 0 0,0 0 0,0 0 0,-1 1 0,1-1 0,0 0 0,0 0 0,0 0 0,0 0 0,0 0 0,0 1 0,0-1 0,-1 0 0,1 0 0,0 0 0,0 0 0,0 0 0,0 0 0,-1 0 0,1 0 0,0 0 0,0 0 0,0 0 0,0 1 0,-1-1 0,1 0 0,0 0 0,0 0 0,-1 0 0,-27 7 0,0-1 0,0-1 0,-47 2 0,52-5 0,-604 11 0,385-16 0,-228 3 0,465 0 0,1 0 0,-1 1 0,0-1 0,0 1 0,1-1 0,-1 2 0,0-1 0,-8 4 0,11-4 0,0 0 0,0 1 0,0-1 0,0 1 0,1-1 0,-1 1 0,0 0 0,1 0 0,-1 0 0,1 0 0,0 0 0,0 0 0,0 0 0,0 0 0,0 0 0,0 0 0,0 1 0,1-1 0,-2 5 0,0 9 0,0 0 0,2-1 0,-1 1 0,2 0 0,0 0 0,1 0 0,0 0 0,2-1 0,-1 0 0,2 1 0,0-1 0,1-1 0,1 1 0,0-1 0,16 25 0,-2-3 0,-2 1 0,-1 0 0,-2 2 0,18 66 0,-29-84 0,0-1 0,-2 1 0,3 37 0,-7 65 0,-1-50 0,1-60 0,-1 1 0,0 0 0,-1-1 0,0 0 0,-1 0 0,-7 15 0,5-13 0,1-1 0,0 1 0,1 0 0,-3 26 0,6 201 0,3-116 0,-2 398 0,0-512 0,-1 0 0,0 0 0,-1 1 0,0-1 0,-1 0 0,0 0 0,-1-1 0,-9 20 0,10-27 0,-1-1 0,1-1 0,0 1 0,-1 0 0,0-1 0,1 0 0,-1 0 0,0 0 0,0 0 0,0 0 0,-1-1 0,-5 2 0,7-2 0,104-3 0,32-1 0,-120 1 0,-1-1 0,0 0 0,0 0 0,0-1 0,0-1 0,-1 0 0,0-1 0,20-13 0,-16 10 0,0 0 0,1 1 0,23-8 0,55-6 0,-64 16 0,-1 0 0,30-13 0,18-10 0,91-23 0,-143 48 0,-1 0 0,1 2 0,36 1 0,-34 2 0,0-2 0,44-7 0,-12-1 0,1 3 0,0 3 0,64 5 0,-34-1 0,-85-1 0,0 0 0,0 0 0,0 0 0,-1 1 0,1 0 0,0 0 0,-1 0 0,9 4 0,-11-4 0,0 0 0,0 1 0,0-1 0,0 1 0,0 0 0,0-1 0,-1 1 0,1 0 0,-1 0 0,1 0 0,-1 0 0,0 0 0,0 0 0,0 0 0,0 0 0,0 1 0,-1-1 0,1 0 0,0 1 0,-1 1 0,3 21 0,-1-1 0,-2 1 0,0-1 0,-6 35 0,6-56-45,-1-1-1,1 1 1,-1-1-1,1 1 1,-1-1-1,0 1 1,0-1-1,0 1 1,0-1-1,-1 0 1,1 0-1,-1 0 1,1 1-1,-1-1 1,0-1-1,0 1 1,0 0-1,0 0 1,0-1-1,0 1 1,0-1-1,0 0 1,-1 1-1,1-1 0,0 0 1,-1 0-1,1-1 1,-1 1-1,-3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9T23:18:31.1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0 106 24575,'33'-2'0,"0"-1"0,-1-2 0,0-1 0,0-2 0,0 0 0,37-18 0,-30 14 0,78-14 0,-116 26 0,15-3-170,0 0-1,0 1 0,0 1 1,0 0-1,1 1 0,-1 1 1,23 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387AD-61E3-4A34-B1B1-CE76E0E41762}" type="datetimeFigureOut">
              <a:rPr lang="fr-FR" smtClean="0"/>
              <a:t>10/11/2023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5C8C2-8EC7-4108-9FC6-7FD6FEB4AC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71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1432-6AE7-46DF-A363-23DE996B3099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0206-F285-46AA-AFB9-E339BCD4A5BB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6A61-C0E8-4274-8D1B-138D29E55A0F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2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34DD-DBD5-4F8B-A86F-FAECC0C5D530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1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A128-0080-41D4-9B00-F1B8617244CA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0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756A-F220-4EFC-B445-AAB5C75BDAB9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4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F415-2BF0-47F4-970F-59846D5F3126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2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EA4A3-6D16-43D6-B9C4-871AE8C17900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7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A061-B407-4DE5-AC7F-0FB1EF26FD50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8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20EB5-6A12-45CD-B9ED-99DF9538D27D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4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92171-B4BE-4B0A-A181-9754226892E0}" type="datetime2">
              <a:rPr lang="en-US" smtClean="0"/>
              <a:t>Friday, November 10,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3BF3252-0723-43D6-A715-29B6EDAD8A4A}" type="datetime2">
              <a:rPr lang="en-US" smtClean="0"/>
              <a:t>Friday, November 10,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‹N°›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062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11.png"/><Relationship Id="rId21" Type="http://schemas.openxmlformats.org/officeDocument/2006/relationships/customXml" Target="../ink/ink9.xml"/><Relationship Id="rId34" Type="http://schemas.openxmlformats.org/officeDocument/2006/relationships/image" Target="../media/image27.png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customXml" Target="../ink/ink4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2.png"/><Relationship Id="rId9" Type="http://schemas.openxmlformats.org/officeDocument/2006/relationships/customXml" Target="../ink/ink3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2.xml"/><Relationship Id="rId30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Caractère coloré, flou, art&#10;&#10;Description générée automatiquement">
            <a:extLst>
              <a:ext uri="{FF2B5EF4-FFF2-40B4-BE49-F238E27FC236}">
                <a16:creationId xmlns:a16="http://schemas.microsoft.com/office/drawing/2014/main" id="{D7BD2BF5-B57D-B1A7-8539-0DB6BE164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69" b="22215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9B8FC1-8531-FA05-F075-387025190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114" y="5013443"/>
            <a:ext cx="11650379" cy="1171556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  <a:t>RAFT: Recurrent All-Pairs Field Transforms for Optical Flow</a:t>
            </a:r>
            <a:br>
              <a:rPr lang="en-US" sz="2800" b="0" i="0" dirty="0">
                <a:solidFill>
                  <a:schemeClr val="bg1"/>
                </a:solidFill>
                <a:effectLst/>
                <a:latin typeface="-apple-system"/>
              </a:rPr>
            </a:br>
            <a:br>
              <a:rPr lang="fr-FR" sz="2800" dirty="0">
                <a:solidFill>
                  <a:schemeClr val="bg1"/>
                </a:solidFill>
              </a:rPr>
            </a:b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6F406D-BDC1-7599-D441-383D78CA5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11" y="5583824"/>
            <a:ext cx="9172733" cy="157247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800" b="1" dirty="0" err="1"/>
              <a:t>Realise</a:t>
            </a:r>
            <a:r>
              <a:rPr lang="fr-FR" sz="1800" b="1" dirty="0"/>
              <a:t> par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800" b="1" dirty="0"/>
              <a:t>Ahmed </a:t>
            </a:r>
            <a:r>
              <a:rPr lang="fr-FR" sz="1800" b="1" dirty="0" err="1"/>
              <a:t>Gharsallah</a:t>
            </a:r>
            <a:endParaRPr lang="fr-FR" sz="1800" b="1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800" b="1" dirty="0"/>
              <a:t>Hraghi Arij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1800" b="1" dirty="0" err="1"/>
              <a:t>Jihene</a:t>
            </a:r>
            <a:r>
              <a:rPr lang="fr-FR" sz="1800" b="1" dirty="0"/>
              <a:t> Ben </a:t>
            </a:r>
            <a:r>
              <a:rPr lang="fr-FR" sz="1800" b="1" dirty="0" err="1"/>
              <a:t>tekaya</a:t>
            </a:r>
            <a:endParaRPr lang="fr-FR" sz="1800" b="1" dirty="0"/>
          </a:p>
          <a:p>
            <a:pPr algn="l">
              <a:lnSpc>
                <a:spcPct val="100000"/>
              </a:lnSpc>
            </a:pPr>
            <a:endParaRPr lang="fr-FR" sz="1800" b="1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A0AB3D-5637-E3FA-400E-0DBE47C5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3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842437-094C-B304-A89D-55DE4AC6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4" y="2840861"/>
            <a:ext cx="8323401" cy="35324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FBA5B8-A313-CEF2-C2E6-BCE65188D48C}"/>
              </a:ext>
            </a:extLst>
          </p:cNvPr>
          <p:cNvSpPr txBox="1"/>
          <p:nvPr/>
        </p:nvSpPr>
        <p:spPr>
          <a:xfrm>
            <a:off x="290015" y="213359"/>
            <a:ext cx="626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 err="1"/>
              <a:t>Computing</a:t>
            </a:r>
            <a:r>
              <a:rPr lang="fr-FR" sz="2800" b="1" u="sng" dirty="0"/>
              <a:t> Visual </a:t>
            </a:r>
            <a:r>
              <a:rPr lang="fr-FR" sz="2800" b="1" u="sng" dirty="0" err="1"/>
              <a:t>Similarity</a:t>
            </a:r>
            <a:r>
              <a:rPr lang="fr-FR" sz="2800" b="1" u="sng" dirty="0"/>
              <a:t>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C2361E-04BF-B99D-B3A7-9F80D2EC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0ADBD8-13FE-C56F-1C90-3E2638A9257F}"/>
              </a:ext>
            </a:extLst>
          </p:cNvPr>
          <p:cNvSpPr txBox="1"/>
          <p:nvPr/>
        </p:nvSpPr>
        <p:spPr>
          <a:xfrm>
            <a:off x="304890" y="1104849"/>
            <a:ext cx="5244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 err="1"/>
              <a:t>Correlation</a:t>
            </a:r>
            <a:r>
              <a:rPr lang="fr-FR" b="1" dirty="0"/>
              <a:t> </a:t>
            </a:r>
            <a:r>
              <a:rPr lang="fr-FR" b="1" dirty="0" err="1"/>
              <a:t>Pyramid</a:t>
            </a: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b="1" dirty="0" err="1"/>
              <a:t>Correlation</a:t>
            </a:r>
            <a:r>
              <a:rPr lang="fr-FR" b="1" dirty="0"/>
              <a:t> </a:t>
            </a:r>
            <a:r>
              <a:rPr lang="fr-FR" b="1" dirty="0" err="1"/>
              <a:t>Lookup</a:t>
            </a: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Efficient Computation for High Resolution Images</a:t>
            </a:r>
            <a:endParaRPr lang="fr-FR" b="1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8CA34EC9-0F5C-DEAE-CCD6-3458F1166EC2}"/>
              </a:ext>
            </a:extLst>
          </p:cNvPr>
          <p:cNvSpPr/>
          <p:nvPr/>
        </p:nvSpPr>
        <p:spPr>
          <a:xfrm>
            <a:off x="3446493" y="2214501"/>
            <a:ext cx="2128741" cy="93708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304A559-AE9C-8265-5670-48D503883205}"/>
              </a:ext>
            </a:extLst>
          </p:cNvPr>
          <p:cNvSpPr txBox="1"/>
          <p:nvPr/>
        </p:nvSpPr>
        <p:spPr>
          <a:xfrm>
            <a:off x="3498565" y="2224573"/>
            <a:ext cx="2124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dot product between all pairs of feature vectors.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C9ABB8B-FFA7-9BE9-D4C0-F48BA480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7" y="265186"/>
            <a:ext cx="5193278" cy="83815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FC186D5-1FBC-B15A-519C-A6F58839C079}"/>
              </a:ext>
            </a:extLst>
          </p:cNvPr>
          <p:cNvSpPr txBox="1"/>
          <p:nvPr/>
        </p:nvSpPr>
        <p:spPr>
          <a:xfrm>
            <a:off x="8818925" y="1104849"/>
            <a:ext cx="38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fr-FR" dirty="0"/>
              <a:t>          ½              ¼  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E64DB76-D7A8-FE62-CEAE-3C51565A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899" y="1854562"/>
            <a:ext cx="3452694" cy="2041840"/>
          </a:xfrm>
          <a:prstGeom prst="rect">
            <a:avLst/>
          </a:prstGeom>
        </p:spPr>
      </p:pic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A6FF6105-964F-F73B-166B-B5BD0FD7EF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4159" y="1419337"/>
            <a:ext cx="1241950" cy="1105529"/>
          </a:xfrm>
          <a:prstGeom prst="bentConnector3">
            <a:avLst>
              <a:gd name="adj1" fmla="val 1005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5D88F74-FDE1-BD4B-A855-5DF46325759E}"/>
              </a:ext>
            </a:extLst>
          </p:cNvPr>
          <p:cNvSpPr txBox="1"/>
          <p:nvPr/>
        </p:nvSpPr>
        <p:spPr>
          <a:xfrm>
            <a:off x="9075761" y="3896402"/>
            <a:ext cx="2770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 lookups on all levels of the pyramid</a:t>
            </a:r>
          </a:p>
          <a:p>
            <a:r>
              <a:rPr lang="en-US" dirty="0"/>
              <a:t>(use neighborhood)</a:t>
            </a:r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3261AC98-CDA4-C94E-F61B-6F8FDEF5D1CB}"/>
                  </a:ext>
                </a:extLst>
              </p14:cNvPr>
              <p14:cNvContentPartPr/>
              <p14:nvPr/>
            </p14:nvContentPartPr>
            <p14:xfrm>
              <a:off x="6860959" y="5141207"/>
              <a:ext cx="542520" cy="3096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3261AC98-CDA4-C94E-F61B-6F8FDEF5D1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70959" y="4961567"/>
                <a:ext cx="7221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7C535EE0-5E48-3E46-0F52-8798773791AE}"/>
                  </a:ext>
                </a:extLst>
              </p14:cNvPr>
              <p14:cNvContentPartPr/>
              <p14:nvPr/>
            </p14:nvContentPartPr>
            <p14:xfrm>
              <a:off x="6786439" y="5085047"/>
              <a:ext cx="538200" cy="3960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7C535EE0-5E48-3E46-0F52-8798773791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6439" y="4905047"/>
                <a:ext cx="7178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9DE65DCE-07C2-15BE-2720-9E2042AC5E12}"/>
                  </a:ext>
                </a:extLst>
              </p14:cNvPr>
              <p14:cNvContentPartPr/>
              <p14:nvPr/>
            </p14:nvContentPartPr>
            <p14:xfrm>
              <a:off x="6888319" y="5245607"/>
              <a:ext cx="70920" cy="513720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9DE65DCE-07C2-15BE-2720-9E2042AC5E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8679" y="5065967"/>
                <a:ext cx="25056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8C31FF90-6501-9C4B-7890-2CEE88D164C2}"/>
                  </a:ext>
                </a:extLst>
              </p14:cNvPr>
              <p14:cNvContentPartPr/>
              <p14:nvPr/>
            </p14:nvContentPartPr>
            <p14:xfrm>
              <a:off x="7331839" y="5019527"/>
              <a:ext cx="95400" cy="846720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8C31FF90-6501-9C4B-7890-2CEE88D164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9199" y="4956887"/>
                <a:ext cx="22104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5E2574FD-F66F-A803-A664-2883E3107440}"/>
                  </a:ext>
                </a:extLst>
              </p14:cNvPr>
              <p14:cNvContentPartPr/>
              <p14:nvPr/>
            </p14:nvContentPartPr>
            <p14:xfrm>
              <a:off x="8405359" y="4255967"/>
              <a:ext cx="117000" cy="304920"/>
            </p14:xfrm>
          </p:contentPart>
        </mc:Choice>
        <mc:Fallback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5E2574FD-F66F-A803-A664-2883E31074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42719" y="4192967"/>
                <a:ext cx="2426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2B6AD2DD-BFB1-A821-4173-60227110E355}"/>
                  </a:ext>
                </a:extLst>
              </p14:cNvPr>
              <p14:cNvContentPartPr/>
              <p14:nvPr/>
            </p14:nvContentPartPr>
            <p14:xfrm>
              <a:off x="8178919" y="4359287"/>
              <a:ext cx="237960" cy="315360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2B6AD2DD-BFB1-A821-4173-60227110E3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15919" y="4296647"/>
                <a:ext cx="3636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4F8518E9-0A0A-906F-1009-34F1D469CD9E}"/>
                  </a:ext>
                </a:extLst>
              </p14:cNvPr>
              <p14:cNvContentPartPr/>
              <p14:nvPr/>
            </p14:nvContentPartPr>
            <p14:xfrm>
              <a:off x="8114119" y="4717487"/>
              <a:ext cx="29880" cy="815760"/>
            </p14:xfrm>
          </p:contentPart>
        </mc:Choice>
        <mc:Fallback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4F8518E9-0A0A-906F-1009-34F1D469CD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51119" y="4654847"/>
                <a:ext cx="155520" cy="9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e 22">
            <a:extLst>
              <a:ext uri="{FF2B5EF4-FFF2-40B4-BE49-F238E27FC236}">
                <a16:creationId xmlns:a16="http://schemas.microsoft.com/office/drawing/2014/main" id="{D99ECFB4-2506-056C-6D9B-40FBD66E6FF8}"/>
              </a:ext>
            </a:extLst>
          </p:cNvPr>
          <p:cNvGrpSpPr/>
          <p:nvPr/>
        </p:nvGrpSpPr>
        <p:grpSpPr>
          <a:xfrm>
            <a:off x="5512020" y="4947600"/>
            <a:ext cx="2212560" cy="1360440"/>
            <a:chOff x="5474312" y="4900465"/>
            <a:chExt cx="2212560" cy="136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9EC9551C-1C51-FFFE-E739-BE2D578EB25D}"/>
                    </a:ext>
                  </a:extLst>
                </p14:cNvPr>
                <p14:cNvContentPartPr/>
                <p14:nvPr/>
              </p14:nvContentPartPr>
              <p14:xfrm>
                <a:off x="5474312" y="4900465"/>
                <a:ext cx="2212560" cy="1360440"/>
              </p14:xfrm>
            </p:contentPart>
          </mc:Choice>
          <mc:Fallback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9EC9551C-1C51-FFFE-E739-BE2D578EB2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11312" y="4837465"/>
                  <a:ext cx="2338200" cy="14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C8D39EC5-2F7D-1F69-679E-ACC936604246}"/>
                    </a:ext>
                  </a:extLst>
                </p14:cNvPr>
                <p14:cNvContentPartPr/>
                <p14:nvPr/>
              </p14:nvContentPartPr>
              <p14:xfrm>
                <a:off x="5957792" y="6192505"/>
                <a:ext cx="205920" cy="38520"/>
              </p14:xfrm>
            </p:contentPart>
          </mc:Choice>
          <mc:Fallback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C8D39EC5-2F7D-1F69-679E-ACC9366042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4792" y="6129505"/>
                  <a:ext cx="33156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87DB6AC4-5655-35F0-CF03-4E545EB8EF24}"/>
                  </a:ext>
                </a:extLst>
              </p14:cNvPr>
              <p14:cNvContentPartPr/>
              <p14:nvPr/>
            </p14:nvContentPartPr>
            <p14:xfrm>
              <a:off x="7041752" y="6230665"/>
              <a:ext cx="360" cy="46440"/>
            </p14:xfrm>
          </p:contentPart>
        </mc:Choice>
        <mc:Fallback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87DB6AC4-5655-35F0-CF03-4E545EB8EF2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78752" y="6167665"/>
                <a:ext cx="126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BC388FA1-F48F-4D6E-089A-1707C1427BBA}"/>
                  </a:ext>
                </a:extLst>
              </p14:cNvPr>
              <p14:cNvContentPartPr/>
              <p14:nvPr/>
            </p14:nvContentPartPr>
            <p14:xfrm>
              <a:off x="8215999" y="4991087"/>
              <a:ext cx="266760" cy="992880"/>
            </p14:xfrm>
          </p:contentPart>
        </mc:Choice>
        <mc:Fallback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BC388FA1-F48F-4D6E-089A-1707C1427BB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52999" y="4928447"/>
                <a:ext cx="392400" cy="11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e 31">
            <a:extLst>
              <a:ext uri="{FF2B5EF4-FFF2-40B4-BE49-F238E27FC236}">
                <a16:creationId xmlns:a16="http://schemas.microsoft.com/office/drawing/2014/main" id="{82C0F74D-13D8-A185-EE31-0B882F6DDC27}"/>
              </a:ext>
            </a:extLst>
          </p:cNvPr>
          <p:cNvGrpSpPr/>
          <p:nvPr/>
        </p:nvGrpSpPr>
        <p:grpSpPr>
          <a:xfrm>
            <a:off x="7456472" y="5457134"/>
            <a:ext cx="645120" cy="832680"/>
            <a:chOff x="7456472" y="5391145"/>
            <a:chExt cx="645120" cy="83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717C6055-71AC-6800-A4F7-D2FDB747F8BB}"/>
                    </a:ext>
                  </a:extLst>
                </p14:cNvPr>
                <p14:cNvContentPartPr/>
                <p14:nvPr/>
              </p14:nvContentPartPr>
              <p14:xfrm>
                <a:off x="7918712" y="5432905"/>
                <a:ext cx="182880" cy="790920"/>
              </p14:xfrm>
            </p:contentPart>
          </mc:Choice>
          <mc:Fallback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717C6055-71AC-6800-A4F7-D2FDB747F8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55712" y="5369905"/>
                  <a:ext cx="30852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BEB36946-3CC1-39AB-1A52-7F9ED23FE256}"/>
                    </a:ext>
                  </a:extLst>
                </p14:cNvPr>
                <p14:cNvContentPartPr/>
                <p14:nvPr/>
              </p14:nvContentPartPr>
              <p14:xfrm>
                <a:off x="7503272" y="5618305"/>
                <a:ext cx="453240" cy="360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BEB36946-3CC1-39AB-1A52-7F9ED23FE2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40272" y="5555305"/>
                  <a:ext cx="578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B732BE39-DC94-1008-E660-B7123AD98BAB}"/>
                    </a:ext>
                  </a:extLst>
                </p14:cNvPr>
                <p14:cNvContentPartPr/>
                <p14:nvPr/>
              </p14:nvContentPartPr>
              <p14:xfrm>
                <a:off x="7456472" y="5391145"/>
                <a:ext cx="587520" cy="172080"/>
              </p14:xfrm>
            </p:contentPart>
          </mc:Choice>
          <mc:Fallback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B732BE39-DC94-1008-E660-B7123AD98B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93472" y="5328145"/>
                  <a:ext cx="71316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EE001B83-1C88-D053-59C8-F89C7AFE13E8}"/>
                  </a:ext>
                </a:extLst>
              </p14:cNvPr>
              <p14:cNvContentPartPr/>
              <p14:nvPr/>
            </p14:nvContentPartPr>
            <p14:xfrm>
              <a:off x="8312479" y="5076407"/>
              <a:ext cx="360" cy="360"/>
            </p14:xfrm>
          </p:contentPart>
        </mc:Choice>
        <mc:Fallback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EE001B83-1C88-D053-59C8-F89C7AFE13E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49479" y="5013407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ZoneTexte 33">
            <a:extLst>
              <a:ext uri="{FF2B5EF4-FFF2-40B4-BE49-F238E27FC236}">
                <a16:creationId xmlns:a16="http://schemas.microsoft.com/office/drawing/2014/main" id="{4CEBD47C-8E2F-A4FD-EEEE-CC90CDD3A024}"/>
              </a:ext>
            </a:extLst>
          </p:cNvPr>
          <p:cNvSpPr txBox="1"/>
          <p:nvPr/>
        </p:nvSpPr>
        <p:spPr>
          <a:xfrm>
            <a:off x="7503272" y="1399117"/>
            <a:ext cx="3571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4-layer pyramid {C1 , C2 , C3 , C4} </a:t>
            </a:r>
            <a:r>
              <a:rPr lang="fr-FR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95698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8F9A8E-1E2E-27D7-4823-A5659240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11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AFB85E-3880-1B95-D971-77E60BA8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12" y="1489817"/>
            <a:ext cx="9962310" cy="4513755"/>
          </a:xfrm>
          <a:prstGeom prst="rect">
            <a:avLst/>
          </a:prstGeom>
        </p:spPr>
      </p:pic>
      <p:sp>
        <p:nvSpPr>
          <p:cNvPr id="6" name="Nuage 5">
            <a:extLst>
              <a:ext uri="{FF2B5EF4-FFF2-40B4-BE49-F238E27FC236}">
                <a16:creationId xmlns:a16="http://schemas.microsoft.com/office/drawing/2014/main" id="{AC198AA1-92DC-E00F-68CC-914866A1BD72}"/>
              </a:ext>
            </a:extLst>
          </p:cNvPr>
          <p:cNvSpPr/>
          <p:nvPr/>
        </p:nvSpPr>
        <p:spPr>
          <a:xfrm>
            <a:off x="311512" y="3780147"/>
            <a:ext cx="1364712" cy="1451200"/>
          </a:xfrm>
          <a:prstGeom prst="cloud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FD5D56-DECD-3914-E3FA-806E6A945AC0}"/>
              </a:ext>
            </a:extLst>
          </p:cNvPr>
          <p:cNvSpPr txBox="1"/>
          <p:nvPr/>
        </p:nvSpPr>
        <p:spPr>
          <a:xfrm>
            <a:off x="480837" y="3879421"/>
            <a:ext cx="1120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initialize the flow field to 0</a:t>
            </a:r>
            <a:endParaRPr lang="fr-FR" b="1" dirty="0"/>
          </a:p>
        </p:txBody>
      </p:sp>
      <p:sp>
        <p:nvSpPr>
          <p:cNvPr id="8" name="Parenthèses 7">
            <a:extLst>
              <a:ext uri="{FF2B5EF4-FFF2-40B4-BE49-F238E27FC236}">
                <a16:creationId xmlns:a16="http://schemas.microsoft.com/office/drawing/2014/main" id="{16A1780A-9F72-9547-AABE-34170849EE42}"/>
              </a:ext>
            </a:extLst>
          </p:cNvPr>
          <p:cNvSpPr/>
          <p:nvPr/>
        </p:nvSpPr>
        <p:spPr>
          <a:xfrm>
            <a:off x="993869" y="5570987"/>
            <a:ext cx="3625266" cy="62566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70B533-0B8F-3A4D-CD90-8EE100AD99FC}"/>
              </a:ext>
            </a:extLst>
          </p:cNvPr>
          <p:cNvSpPr txBox="1"/>
          <p:nvPr/>
        </p:nvSpPr>
        <p:spPr>
          <a:xfrm>
            <a:off x="993868" y="5720447"/>
            <a:ext cx="3719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from the context network is directly injected.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3FF7343-4BC7-1D30-67D7-32462F1167A4}"/>
              </a:ext>
            </a:extLst>
          </p:cNvPr>
          <p:cNvSpPr txBox="1"/>
          <p:nvPr/>
        </p:nvSpPr>
        <p:spPr>
          <a:xfrm>
            <a:off x="7283640" y="269652"/>
            <a:ext cx="3341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Optical flow is initially predicted at 1/8 resolution</a:t>
            </a:r>
          </a:p>
          <a:p>
            <a:r>
              <a:rPr lang="fr-FR" sz="1400" b="0" i="0" dirty="0" err="1">
                <a:solidFill>
                  <a:srgbClr val="374151"/>
                </a:solidFill>
                <a:effectLst/>
                <a:latin typeface="Söhne"/>
              </a:rPr>
              <a:t>Upsampling</a:t>
            </a:r>
            <a:r>
              <a:rPr lang="fr-FR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374151"/>
                </a:solidFill>
                <a:effectLst/>
                <a:latin typeface="Söhne"/>
              </a:rPr>
              <a:t>is</a:t>
            </a:r>
            <a:r>
              <a:rPr lang="fr-FR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fr-FR" sz="1400" b="0" i="0" dirty="0" err="1">
                <a:solidFill>
                  <a:srgbClr val="374151"/>
                </a:solidFill>
                <a:effectLst/>
                <a:latin typeface="Söhne"/>
              </a:rPr>
              <a:t>performed</a:t>
            </a:r>
            <a:r>
              <a:rPr lang="fr-FR" sz="14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fr-FR" sz="1400" b="0" i="0" dirty="0" err="1">
                <a:solidFill>
                  <a:srgbClr val="374151"/>
                </a:solidFill>
                <a:effectLst/>
                <a:latin typeface="Söhne"/>
              </a:rPr>
              <a:t>mask</a:t>
            </a:r>
            <a:r>
              <a:rPr lang="fr-FR" sz="14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öhne"/>
              </a:rPr>
              <a:t>softmax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 operation is applied over a 3x3 grid</a:t>
            </a:r>
            <a:endParaRPr lang="fr-FR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F31EF-70A6-7140-E73E-E646726194C0}"/>
              </a:ext>
            </a:extLst>
          </p:cNvPr>
          <p:cNvSpPr/>
          <p:nvPr/>
        </p:nvSpPr>
        <p:spPr>
          <a:xfrm>
            <a:off x="11133055" y="3780147"/>
            <a:ext cx="973601" cy="157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0" i="0" dirty="0">
                <a:solidFill>
                  <a:schemeClr val="bg1"/>
                </a:solidFill>
                <a:effectLst/>
                <a:latin typeface="Söhne"/>
              </a:rPr>
              <a:t>final high-</a:t>
            </a:r>
            <a:r>
              <a:rPr lang="fr-FR" sz="1600" b="0" i="0" dirty="0" err="1">
                <a:solidFill>
                  <a:schemeClr val="bg1"/>
                </a:solidFill>
                <a:effectLst/>
                <a:latin typeface="Söhne"/>
              </a:rPr>
              <a:t>resolution</a:t>
            </a:r>
            <a:r>
              <a:rPr lang="fr-FR" sz="1600" b="0" i="0" dirty="0">
                <a:solidFill>
                  <a:schemeClr val="bg1"/>
                </a:solidFill>
                <a:effectLst/>
                <a:latin typeface="Söhne"/>
              </a:rPr>
              <a:t> flow </a:t>
            </a:r>
            <a:r>
              <a:rPr lang="fr-FR" sz="1600" b="0" i="0" dirty="0" err="1">
                <a:solidFill>
                  <a:schemeClr val="bg1"/>
                </a:solidFill>
                <a:effectLst/>
                <a:latin typeface="Söhne"/>
              </a:rPr>
              <a:t>field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02757-C69C-A46E-0B42-9C82DE3D8010}"/>
              </a:ext>
            </a:extLst>
          </p:cNvPr>
          <p:cNvSpPr/>
          <p:nvPr/>
        </p:nvSpPr>
        <p:spPr>
          <a:xfrm>
            <a:off x="1529325" y="1092762"/>
            <a:ext cx="3780430" cy="1584117"/>
          </a:xfrm>
          <a:custGeom>
            <a:avLst/>
            <a:gdLst>
              <a:gd name="connsiteX0" fmla="*/ 0 w 3780430"/>
              <a:gd name="connsiteY0" fmla="*/ 0 h 1574690"/>
              <a:gd name="connsiteX1" fmla="*/ 3780430 w 3780430"/>
              <a:gd name="connsiteY1" fmla="*/ 0 h 1574690"/>
              <a:gd name="connsiteX2" fmla="*/ 3780430 w 3780430"/>
              <a:gd name="connsiteY2" fmla="*/ 1574690 h 1574690"/>
              <a:gd name="connsiteX3" fmla="*/ 0 w 3780430"/>
              <a:gd name="connsiteY3" fmla="*/ 1574690 h 1574690"/>
              <a:gd name="connsiteX4" fmla="*/ 0 w 3780430"/>
              <a:gd name="connsiteY4" fmla="*/ 0 h 1574690"/>
              <a:gd name="connsiteX0" fmla="*/ 0 w 3780430"/>
              <a:gd name="connsiteY0" fmla="*/ 0 h 1574690"/>
              <a:gd name="connsiteX1" fmla="*/ 3780430 w 3780430"/>
              <a:gd name="connsiteY1" fmla="*/ 0 h 1574690"/>
              <a:gd name="connsiteX2" fmla="*/ 3497626 w 3780430"/>
              <a:gd name="connsiteY2" fmla="*/ 1574690 h 1574690"/>
              <a:gd name="connsiteX3" fmla="*/ 0 w 3780430"/>
              <a:gd name="connsiteY3" fmla="*/ 1574690 h 1574690"/>
              <a:gd name="connsiteX4" fmla="*/ 0 w 3780430"/>
              <a:gd name="connsiteY4" fmla="*/ 0 h 1574690"/>
              <a:gd name="connsiteX0" fmla="*/ 0 w 3780430"/>
              <a:gd name="connsiteY0" fmla="*/ 0 h 1584117"/>
              <a:gd name="connsiteX1" fmla="*/ 3780430 w 3780430"/>
              <a:gd name="connsiteY1" fmla="*/ 0 h 1584117"/>
              <a:gd name="connsiteX2" fmla="*/ 3459919 w 3780430"/>
              <a:gd name="connsiteY2" fmla="*/ 1584117 h 1584117"/>
              <a:gd name="connsiteX3" fmla="*/ 0 w 3780430"/>
              <a:gd name="connsiteY3" fmla="*/ 1574690 h 1584117"/>
              <a:gd name="connsiteX4" fmla="*/ 0 w 3780430"/>
              <a:gd name="connsiteY4" fmla="*/ 0 h 1584117"/>
              <a:gd name="connsiteX0" fmla="*/ 0 w 3780430"/>
              <a:gd name="connsiteY0" fmla="*/ 0 h 1584117"/>
              <a:gd name="connsiteX1" fmla="*/ 3780430 w 3780430"/>
              <a:gd name="connsiteY1" fmla="*/ 0 h 1584117"/>
              <a:gd name="connsiteX2" fmla="*/ 3459919 w 3780430"/>
              <a:gd name="connsiteY2" fmla="*/ 1584117 h 1584117"/>
              <a:gd name="connsiteX3" fmla="*/ 0 w 3780430"/>
              <a:gd name="connsiteY3" fmla="*/ 1574690 h 1584117"/>
              <a:gd name="connsiteX4" fmla="*/ 0 w 3780430"/>
              <a:gd name="connsiteY4" fmla="*/ 0 h 158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0430" h="1584117">
                <a:moveTo>
                  <a:pt x="0" y="0"/>
                </a:moveTo>
                <a:lnTo>
                  <a:pt x="3780430" y="0"/>
                </a:lnTo>
                <a:cubicBezTo>
                  <a:pt x="3673593" y="528039"/>
                  <a:pt x="3783573" y="622445"/>
                  <a:pt x="3459919" y="1584117"/>
                </a:cubicBezTo>
                <a:lnTo>
                  <a:pt x="0" y="157469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Parenthèses 9">
            <a:extLst>
              <a:ext uri="{FF2B5EF4-FFF2-40B4-BE49-F238E27FC236}">
                <a16:creationId xmlns:a16="http://schemas.microsoft.com/office/drawing/2014/main" id="{89C11AFB-EC87-3CDE-E73F-973FEFB020B1}"/>
              </a:ext>
            </a:extLst>
          </p:cNvPr>
          <p:cNvSpPr/>
          <p:nvPr/>
        </p:nvSpPr>
        <p:spPr>
          <a:xfrm>
            <a:off x="2266184" y="1385492"/>
            <a:ext cx="2606722" cy="139659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5BF87E-40F4-0E86-0443-96EAFCB10A63}"/>
              </a:ext>
            </a:extLst>
          </p:cNvPr>
          <p:cNvSpPr txBox="1"/>
          <p:nvPr/>
        </p:nvSpPr>
        <p:spPr>
          <a:xfrm>
            <a:off x="2471676" y="1685402"/>
            <a:ext cx="260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 input feature map is the concatenation of correlation, flow, and context features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F50B3F-8739-3595-54CA-C22815565485}"/>
              </a:ext>
            </a:extLst>
          </p:cNvPr>
          <p:cNvSpPr txBox="1"/>
          <p:nvPr/>
        </p:nvSpPr>
        <p:spPr>
          <a:xfrm>
            <a:off x="290015" y="213359"/>
            <a:ext cx="626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 err="1"/>
              <a:t>Iterative</a:t>
            </a:r>
            <a:r>
              <a:rPr lang="fr-FR" sz="2800" b="1" u="sng" dirty="0"/>
              <a:t> Updates: </a:t>
            </a:r>
          </a:p>
        </p:txBody>
      </p:sp>
      <p:sp>
        <p:nvSpPr>
          <p:cNvPr id="16" name="Parenthèses 15">
            <a:extLst>
              <a:ext uri="{FF2B5EF4-FFF2-40B4-BE49-F238E27FC236}">
                <a16:creationId xmlns:a16="http://schemas.microsoft.com/office/drawing/2014/main" id="{D223EEBB-B8E0-488F-BA34-1A0A6A455274}"/>
              </a:ext>
            </a:extLst>
          </p:cNvPr>
          <p:cNvSpPr/>
          <p:nvPr/>
        </p:nvSpPr>
        <p:spPr>
          <a:xfrm>
            <a:off x="1981836" y="5009593"/>
            <a:ext cx="8884693" cy="41248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49338E-0E6D-AD12-1C7F-95EEFBDC2CEA}"/>
              </a:ext>
            </a:extLst>
          </p:cNvPr>
          <p:cNvSpPr txBox="1"/>
          <p:nvPr/>
        </p:nvSpPr>
        <p:spPr>
          <a:xfrm>
            <a:off x="1986740" y="5017023"/>
            <a:ext cx="901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update operator includes a gated activation unit based on the GRU cell, employing convolutional layers.</a:t>
            </a:r>
            <a:endParaRPr lang="fr-FR" sz="1600" dirty="0"/>
          </a:p>
        </p:txBody>
      </p:sp>
      <p:sp>
        <p:nvSpPr>
          <p:cNvPr id="3" name="Parenthèses 2">
            <a:extLst>
              <a:ext uri="{FF2B5EF4-FFF2-40B4-BE49-F238E27FC236}">
                <a16:creationId xmlns:a16="http://schemas.microsoft.com/office/drawing/2014/main" id="{55BC9B71-F459-AB9B-2E8A-4CBAB237D246}"/>
              </a:ext>
            </a:extLst>
          </p:cNvPr>
          <p:cNvSpPr/>
          <p:nvPr/>
        </p:nvSpPr>
        <p:spPr>
          <a:xfrm>
            <a:off x="7217548" y="171335"/>
            <a:ext cx="3236777" cy="126458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13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5C882B-F5AD-DC70-DCCD-BF8E9EBE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DAE4A-5368-BE06-64DA-61FB91AD8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7553F2-F7A4-5AB4-BBFC-CD826351F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Une image contenant Caractère coloré, flou, art&#10;&#10;Description générée automatiquement">
            <a:extLst>
              <a:ext uri="{FF2B5EF4-FFF2-40B4-BE49-F238E27FC236}">
                <a16:creationId xmlns:a16="http://schemas.microsoft.com/office/drawing/2014/main" id="{A807E1FD-46A8-0AA1-7D89-09643B62D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4" b="749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23E404-6EA4-98E9-7EC7-7BF960232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3653D7B7-782A-A764-6885-08B603C22623}"/>
              </a:ext>
            </a:extLst>
          </p:cNvPr>
          <p:cNvSpPr txBox="1">
            <a:spLocks/>
          </p:cNvSpPr>
          <p:nvPr/>
        </p:nvSpPr>
        <p:spPr>
          <a:xfrm>
            <a:off x="1619534" y="504966"/>
            <a:ext cx="8952932" cy="304321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spc="75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0A5E44A8-9234-9484-E0AC-6E7FC954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z="800"/>
              <a:pPr>
                <a:spcAft>
                  <a:spcPts val="600"/>
                </a:spcAft>
              </a:pPr>
              <a:t>12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3869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D85D86-B88E-4F4B-C97F-CAD65C72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09CC87-599F-8A69-9FA8-ECD83C1C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55" y="373138"/>
            <a:ext cx="9297698" cy="22577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A525ED-7B2D-186B-9497-1881C37A3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5" t="25974" r="2445" b="13687"/>
          <a:stretch/>
        </p:blipFill>
        <p:spPr>
          <a:xfrm>
            <a:off x="0" y="2976176"/>
            <a:ext cx="5540991" cy="25248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EBAFA41-67BE-E156-48CB-6D60D802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44" y="2830215"/>
            <a:ext cx="6010656" cy="281675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7639D3A-61C0-F1DE-9ADF-D74FAE4BFC3D}"/>
              </a:ext>
            </a:extLst>
          </p:cNvPr>
          <p:cNvSpPr/>
          <p:nvPr/>
        </p:nvSpPr>
        <p:spPr>
          <a:xfrm>
            <a:off x="5540991" y="3848669"/>
            <a:ext cx="750627" cy="5805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92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iel, lune, Caractère coloré&#10;&#10;Description générée automatiquement">
            <a:extLst>
              <a:ext uri="{FF2B5EF4-FFF2-40B4-BE49-F238E27FC236}">
                <a16:creationId xmlns:a16="http://schemas.microsoft.com/office/drawing/2014/main" id="{5E6C9759-DD5C-A367-D891-8586B4BD9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3" y="0"/>
            <a:ext cx="5329287" cy="685800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833EBE0-2724-02DE-ACDD-F2E8B8FE0D89}"/>
              </a:ext>
            </a:extLst>
          </p:cNvPr>
          <p:cNvSpPr txBox="1">
            <a:spLocks/>
          </p:cNvSpPr>
          <p:nvPr/>
        </p:nvSpPr>
        <p:spPr>
          <a:xfrm>
            <a:off x="1475024" y="2811780"/>
            <a:ext cx="10241280" cy="1234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EXPERIMENTS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0BF1A3-362C-A8F8-0FC1-576F7D99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1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DA346-4493-D8DD-2C7D-44E7FFAA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152" y="2194560"/>
            <a:ext cx="10241280" cy="1234440"/>
          </a:xfrm>
        </p:spPr>
        <p:txBody>
          <a:bodyPr/>
          <a:lstStyle/>
          <a:p>
            <a:r>
              <a:rPr lang="fr-FR"/>
              <a:t>THANK YOU!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6EF0E61-53FD-D165-6107-A8553307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3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DAF4AA-9270-40B5-B73C-B11B9A9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DC8FD3-BFCD-EC2F-F589-9774BE79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62743"/>
            <a:ext cx="5327375" cy="1560022"/>
          </a:xfrm>
        </p:spPr>
        <p:txBody>
          <a:bodyPr anchor="b">
            <a:normAutofit/>
          </a:bodyPr>
          <a:lstStyle/>
          <a:p>
            <a:r>
              <a:rPr lang="fr-FR" dirty="0"/>
              <a:t>content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8A4312-81F9-CCCF-3279-D28D3557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79374"/>
            <a:ext cx="5327373" cy="3601436"/>
          </a:xfrm>
        </p:spPr>
        <p:txBody>
          <a:bodyPr>
            <a:normAutofit/>
          </a:bodyPr>
          <a:lstStyle/>
          <a:p>
            <a:r>
              <a:rPr lang="fr-FR" sz="1600" dirty="0"/>
              <a:t>Introduction</a:t>
            </a:r>
          </a:p>
          <a:p>
            <a:r>
              <a:rPr lang="fr-FR" sz="1600" dirty="0" err="1"/>
              <a:t>Why</a:t>
            </a:r>
            <a:r>
              <a:rPr lang="fr-FR" sz="1600" dirty="0"/>
              <a:t> </a:t>
            </a:r>
            <a:r>
              <a:rPr lang="fr-FR" sz="1600" dirty="0" err="1"/>
              <a:t>choose</a:t>
            </a:r>
            <a:r>
              <a:rPr lang="fr-FR" sz="1600" dirty="0"/>
              <a:t> RAFT</a:t>
            </a:r>
          </a:p>
          <a:p>
            <a:r>
              <a:rPr lang="fr-FR" sz="1600" dirty="0"/>
              <a:t>Architecture </a:t>
            </a:r>
          </a:p>
          <a:p>
            <a:r>
              <a:rPr lang="fr-FR" sz="1600" dirty="0" err="1"/>
              <a:t>Demo</a:t>
            </a:r>
            <a:endParaRPr lang="fr-FR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D5E60A-D6B1-4F21-A993-313958AF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-4"/>
            <a:ext cx="4076699" cy="685800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BB16B-E108-4C64-97D5-7AC67CC5E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4863" y="1390436"/>
            <a:ext cx="6857572" cy="4076700"/>
          </a:xfrm>
          <a:prstGeom prst="rect">
            <a:avLst/>
          </a:prstGeom>
          <a:gradFill>
            <a:gsLst>
              <a:gs pos="0">
                <a:schemeClr val="accent4">
                  <a:alpha val="13000"/>
                </a:schemeClr>
              </a:gs>
              <a:gs pos="99000">
                <a:schemeClr val="accent2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6A003-4671-4F7B-A12E-2946D61E4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85110" y="1451112"/>
            <a:ext cx="6858001" cy="3955771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72000">
                <a:schemeClr val="tx2">
                  <a:lumMod val="75000"/>
                  <a:lumOff val="25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AFF5DB-AE53-91BE-7988-FCDCB26F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49" y="462743"/>
            <a:ext cx="6268097" cy="592335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DB8791-64AA-534B-F989-907BD165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0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B8107-4864-91BF-0E1A-46DC07BA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06" y="276913"/>
            <a:ext cx="10241280" cy="1234440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A6EF663F-1E69-046B-0B56-7CE624327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47" y="1759188"/>
            <a:ext cx="8360192" cy="445341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D59138-1F05-060F-1C54-0DA70DED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5B5795E-D9A6-5035-FB25-D2740DFD9C8C}"/>
              </a:ext>
            </a:extLst>
          </p:cNvPr>
          <p:cNvSpPr/>
          <p:nvPr/>
        </p:nvSpPr>
        <p:spPr>
          <a:xfrm>
            <a:off x="4131495" y="2046742"/>
            <a:ext cx="4626591" cy="16513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difficulties in hand-designing an optimization objective that is robust to a variety of corner cases</a:t>
            </a:r>
            <a:endParaRPr lang="fr-FR" sz="2000" b="1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2FF258A-5ADE-1012-E7DC-DFACF091EFAB}"/>
              </a:ext>
            </a:extLst>
          </p:cNvPr>
          <p:cNvSpPr/>
          <p:nvPr/>
        </p:nvSpPr>
        <p:spPr>
          <a:xfrm>
            <a:off x="4131495" y="4093906"/>
            <a:ext cx="4626591" cy="14739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Recurrent All-Pairs Field Transforms (RAFT), a new deep network architecture for optical flow.</a:t>
            </a:r>
            <a:endParaRPr lang="fr-FR" sz="2000" b="1" dirty="0"/>
          </a:p>
        </p:txBody>
      </p:sp>
      <p:sp>
        <p:nvSpPr>
          <p:cNvPr id="10" name="Flèche : courbe vers la droite 9">
            <a:extLst>
              <a:ext uri="{FF2B5EF4-FFF2-40B4-BE49-F238E27FC236}">
                <a16:creationId xmlns:a16="http://schemas.microsoft.com/office/drawing/2014/main" id="{692C1526-2B9E-33A2-DE59-069A6AD9E4F7}"/>
              </a:ext>
            </a:extLst>
          </p:cNvPr>
          <p:cNvSpPr/>
          <p:nvPr/>
        </p:nvSpPr>
        <p:spPr>
          <a:xfrm>
            <a:off x="2575650" y="3015733"/>
            <a:ext cx="1446664" cy="1651379"/>
          </a:xfrm>
          <a:prstGeom prst="curv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89E15E7B-A145-884D-2483-6D588368C040}"/>
              </a:ext>
            </a:extLst>
          </p:cNvPr>
          <p:cNvSpPr txBox="1">
            <a:spLocks/>
          </p:cNvSpPr>
          <p:nvPr/>
        </p:nvSpPr>
        <p:spPr>
          <a:xfrm>
            <a:off x="406277" y="672916"/>
            <a:ext cx="10241280" cy="12344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introduction</a:t>
            </a:r>
          </a:p>
        </p:txBody>
      </p:sp>
      <p:pic>
        <p:nvPicPr>
          <p:cNvPr id="1028" name="Picture 4" descr="Bright Idea Vector Art, Icons, and Graphics for Free Download">
            <a:extLst>
              <a:ext uri="{FF2B5EF4-FFF2-40B4-BE49-F238E27FC236}">
                <a16:creationId xmlns:a16="http://schemas.microsoft.com/office/drawing/2014/main" id="{FF809E3A-199D-A8B0-DEE5-0E89C89A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1" y="2872431"/>
            <a:ext cx="1651379" cy="165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 : courbe vers la gauche 23">
            <a:extLst>
              <a:ext uri="{FF2B5EF4-FFF2-40B4-BE49-F238E27FC236}">
                <a16:creationId xmlns:a16="http://schemas.microsoft.com/office/drawing/2014/main" id="{15C33547-80C0-A09D-403B-DD2DA7EAD932}"/>
              </a:ext>
            </a:extLst>
          </p:cNvPr>
          <p:cNvSpPr/>
          <p:nvPr/>
        </p:nvSpPr>
        <p:spPr>
          <a:xfrm>
            <a:off x="8933232" y="3015733"/>
            <a:ext cx="1596789" cy="1651379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PROMISING ALTERNATIVE</a:t>
            </a:r>
          </a:p>
        </p:txBody>
      </p:sp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66BD1D39-B70A-D7D2-06BB-301FB300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0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Rectangle 211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17" name="Rectangle 2116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Une image contenant Caractère coloré, flou, art&#10;&#10;Description générée automatiquement">
            <a:extLst>
              <a:ext uri="{FF2B5EF4-FFF2-40B4-BE49-F238E27FC236}">
                <a16:creationId xmlns:a16="http://schemas.microsoft.com/office/drawing/2014/main" id="{BFAC210A-F622-D0A6-BEB4-484D052D0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4" b="749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2118" name="Rectangle 2117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352E20-B922-6DE7-C6BF-EC2509CB9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WHY      CHOOSE     RAFT?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A112DD-F36C-77F8-BF19-E6EC1C72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z="800"/>
              <a:pPr>
                <a:spcAft>
                  <a:spcPts val="600"/>
                </a:spcAft>
              </a:pPr>
              <a:t>5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4398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132FCB-B5B4-417C-9E11-9813E1104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7614F1-58A8-4F51-BE9E-460C2D12B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88577" y="1839884"/>
            <a:ext cx="8203421" cy="5017687"/>
          </a:xfrm>
          <a:prstGeom prst="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accent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949972-ABE9-4305-8999-ABC76BCAA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0">
                <a:schemeClr val="accent5">
                  <a:alpha val="3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diagramme, Police, capture d’écran&#10;&#10;Description générée automatiquement">
            <a:extLst>
              <a:ext uri="{FF2B5EF4-FFF2-40B4-BE49-F238E27FC236}">
                <a16:creationId xmlns:a16="http://schemas.microsoft.com/office/drawing/2014/main" id="{E5307CE6-D914-CF72-93B1-02BCDF0EF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FD5C6A-C7FC-0AFA-9793-38D8C0DC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z="8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2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e image contenant Caractère coloré, flou, art&#10;&#10;Description générée automatiquement">
            <a:extLst>
              <a:ext uri="{FF2B5EF4-FFF2-40B4-BE49-F238E27FC236}">
                <a16:creationId xmlns:a16="http://schemas.microsoft.com/office/drawing/2014/main" id="{395E75F5-83DC-AC17-EAEF-2F1F58438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4" b="749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D5E977-EDF9-F916-4E6E-C0478182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440CDAB-F743-1870-2DF9-B24A5884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z="800"/>
              <a:pPr>
                <a:spcAft>
                  <a:spcPts val="600"/>
                </a:spcAft>
              </a:pPr>
              <a:t>7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95106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6D7DBA-54AE-2686-95EE-3D55E78F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Architecture</a:t>
            </a:r>
            <a:br>
              <a:rPr lang="en-US" sz="3200" spc="750">
                <a:solidFill>
                  <a:schemeClr val="bg1"/>
                </a:solidFill>
              </a:rPr>
            </a:br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267D5F-54A3-7D72-FF19-E8BF27474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17" y="457200"/>
            <a:ext cx="10191091" cy="440764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007D65-C006-6DF3-A7A2-ECADC40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6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393950-4FB2-396D-B859-243C8CD10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2"/>
          <a:stretch/>
        </p:blipFill>
        <p:spPr>
          <a:xfrm>
            <a:off x="777923" y="1127819"/>
            <a:ext cx="5193278" cy="527298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8579159-6529-DF05-2DB1-8909135E3DF0}"/>
              </a:ext>
            </a:extLst>
          </p:cNvPr>
          <p:cNvSpPr/>
          <p:nvPr/>
        </p:nvSpPr>
        <p:spPr>
          <a:xfrm>
            <a:off x="6350523" y="2836112"/>
            <a:ext cx="4067033" cy="94169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Encoder extracts per-pixel features from both input images</a:t>
            </a:r>
          </a:p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7C1BA0A-B35B-558B-4A50-A004839E4F9F}"/>
              </a:ext>
            </a:extLst>
          </p:cNvPr>
          <p:cNvSpPr/>
          <p:nvPr/>
        </p:nvSpPr>
        <p:spPr>
          <a:xfrm>
            <a:off x="6350522" y="4942391"/>
            <a:ext cx="4067033" cy="94169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context encoder that extracts features from only I1.</a:t>
            </a:r>
            <a:endParaRPr lang="fr-FR" dirty="0"/>
          </a:p>
        </p:txBody>
      </p:sp>
      <p:sp>
        <p:nvSpPr>
          <p:cNvPr id="7" name="Parenthèses 6">
            <a:extLst>
              <a:ext uri="{FF2B5EF4-FFF2-40B4-BE49-F238E27FC236}">
                <a16:creationId xmlns:a16="http://schemas.microsoft.com/office/drawing/2014/main" id="{4864AF2E-375E-1700-BEE2-1F0E967471A6}"/>
              </a:ext>
            </a:extLst>
          </p:cNvPr>
          <p:cNvSpPr/>
          <p:nvPr/>
        </p:nvSpPr>
        <p:spPr>
          <a:xfrm>
            <a:off x="191069" y="841809"/>
            <a:ext cx="1885837" cy="69587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E4C897-51B1-6AD8-4326-9862C37FC321}"/>
              </a:ext>
            </a:extLst>
          </p:cNvPr>
          <p:cNvSpPr txBox="1"/>
          <p:nvPr/>
        </p:nvSpPr>
        <p:spPr>
          <a:xfrm>
            <a:off x="191069" y="1005078"/>
            <a:ext cx="18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RGB images, I1, I2</a:t>
            </a:r>
            <a:endParaRPr lang="fr-FR" dirty="0"/>
          </a:p>
        </p:txBody>
      </p:sp>
      <p:sp>
        <p:nvSpPr>
          <p:cNvPr id="9" name="Parenthèses 8">
            <a:extLst>
              <a:ext uri="{FF2B5EF4-FFF2-40B4-BE49-F238E27FC236}">
                <a16:creationId xmlns:a16="http://schemas.microsoft.com/office/drawing/2014/main" id="{D083BAAE-CE86-002F-BFB1-7B7F1AC39AE3}"/>
              </a:ext>
            </a:extLst>
          </p:cNvPr>
          <p:cNvSpPr/>
          <p:nvPr/>
        </p:nvSpPr>
        <p:spPr>
          <a:xfrm>
            <a:off x="4544704" y="342427"/>
            <a:ext cx="2420802" cy="98867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667D70-42AC-9EFD-038C-8F4CBA7A5939}"/>
              </a:ext>
            </a:extLst>
          </p:cNvPr>
          <p:cNvSpPr txBox="1"/>
          <p:nvPr/>
        </p:nvSpPr>
        <p:spPr>
          <a:xfrm>
            <a:off x="4634883" y="375101"/>
            <a:ext cx="2313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maps the input images</a:t>
            </a:r>
          </a:p>
          <a:p>
            <a:r>
              <a:rPr lang="en-US" dirty="0"/>
              <a:t> to dense feature maps</a:t>
            </a:r>
          </a:p>
          <a:p>
            <a:r>
              <a:rPr lang="en-US" dirty="0"/>
              <a:t> at a lower resolution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6373279-6F09-23C7-057D-F26CDDA6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777" y="169040"/>
            <a:ext cx="2726551" cy="23542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19E4F05F-89DE-43F8-2568-916018C9423F}"/>
              </a:ext>
            </a:extLst>
          </p:cNvPr>
          <p:cNvSpPr/>
          <p:nvPr/>
        </p:nvSpPr>
        <p:spPr>
          <a:xfrm>
            <a:off x="3374562" y="1368820"/>
            <a:ext cx="1885837" cy="162003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4F4BB8B-41B7-FE17-2739-7025658F76B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70763" y="1346190"/>
            <a:ext cx="3649014" cy="83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Magnifying glass magnifier glass clip art at vector clip art | Clip art ...">
            <a:extLst>
              <a:ext uri="{FF2B5EF4-FFF2-40B4-BE49-F238E27FC236}">
                <a16:creationId xmlns:a16="http://schemas.microsoft.com/office/drawing/2014/main" id="{D9265FAB-FF56-41C1-FE84-92543E05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6889" y="2477526"/>
            <a:ext cx="392607" cy="5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2CC98723-6B81-D5A7-423C-AED6D51C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039" y="7174219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6AEDF10-848C-0761-ED52-D48333E83284}"/>
              </a:ext>
            </a:extLst>
          </p:cNvPr>
          <p:cNvSpPr txBox="1"/>
          <p:nvPr/>
        </p:nvSpPr>
        <p:spPr>
          <a:xfrm>
            <a:off x="9810376" y="304029"/>
            <a:ext cx="183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ARCHI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C4FBDDA-4151-CC28-4D3F-F39E36CB8896}"/>
              </a:ext>
            </a:extLst>
          </p:cNvPr>
          <p:cNvSpPr txBox="1"/>
          <p:nvPr/>
        </p:nvSpPr>
        <p:spPr>
          <a:xfrm>
            <a:off x="191069" y="227085"/>
            <a:ext cx="626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u="sng" dirty="0" err="1"/>
              <a:t>Feature</a:t>
            </a:r>
            <a:r>
              <a:rPr lang="fr-FR" sz="2800" b="1" u="sng" dirty="0"/>
              <a:t> Extraction</a:t>
            </a:r>
          </a:p>
        </p:txBody>
      </p:sp>
    </p:spTree>
    <p:extLst>
      <p:ext uri="{BB962C8B-B14F-4D97-AF65-F5344CB8AC3E}">
        <p14:creationId xmlns:p14="http://schemas.microsoft.com/office/powerpoint/2010/main" val="38740046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261</Words>
  <Application>Microsoft Office PowerPoint</Application>
  <PresentationFormat>Grand écran</PresentationFormat>
  <Paragraphs>63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Söhne</vt:lpstr>
      <vt:lpstr>Tw Cen MT</vt:lpstr>
      <vt:lpstr>GradientRiseVTI</vt:lpstr>
      <vt:lpstr>RAFT: Recurrent All-Pairs Field Transforms for Optical Flow  </vt:lpstr>
      <vt:lpstr>content</vt:lpstr>
      <vt:lpstr>introduction</vt:lpstr>
      <vt:lpstr>Présentation PowerPoint</vt:lpstr>
      <vt:lpstr>WHY      CHOOSE     RAFT?</vt:lpstr>
      <vt:lpstr>Présentation PowerPoint</vt:lpstr>
      <vt:lpstr>ARCHITECTURE</vt:lpstr>
      <vt:lpstr>Architecture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RAFT: Recurrent All-Pairs Field Transforms for Optical Flow  </dc:title>
  <dc:creator>jihenebentekaya</dc:creator>
  <cp:lastModifiedBy>jihenebentekaya</cp:lastModifiedBy>
  <cp:revision>7</cp:revision>
  <dcterms:created xsi:type="dcterms:W3CDTF">2023-11-09T20:39:30Z</dcterms:created>
  <dcterms:modified xsi:type="dcterms:W3CDTF">2023-11-09T23:29:45Z</dcterms:modified>
</cp:coreProperties>
</file>